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6" r:id="rId1"/>
  </p:sldMasterIdLst>
  <p:notesMasterIdLst>
    <p:notesMasterId r:id="rId25"/>
  </p:notesMasterIdLst>
  <p:sldIdLst>
    <p:sldId id="280" r:id="rId2"/>
    <p:sldId id="278" r:id="rId3"/>
    <p:sldId id="279" r:id="rId4"/>
    <p:sldId id="293" r:id="rId5"/>
    <p:sldId id="294" r:id="rId6"/>
    <p:sldId id="281" r:id="rId7"/>
    <p:sldId id="283" r:id="rId8"/>
    <p:sldId id="282" r:id="rId9"/>
    <p:sldId id="284" r:id="rId10"/>
    <p:sldId id="295" r:id="rId11"/>
    <p:sldId id="286" r:id="rId12"/>
    <p:sldId id="256" r:id="rId13"/>
    <p:sldId id="291" r:id="rId14"/>
    <p:sldId id="292" r:id="rId15"/>
    <p:sldId id="290" r:id="rId16"/>
    <p:sldId id="264" r:id="rId17"/>
    <p:sldId id="257" r:id="rId18"/>
    <p:sldId id="270" r:id="rId19"/>
    <p:sldId id="271" r:id="rId20"/>
    <p:sldId id="272" r:id="rId21"/>
    <p:sldId id="285" r:id="rId22"/>
    <p:sldId id="277" r:id="rId23"/>
    <p:sldId id="28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6E6C"/>
    <a:srgbClr val="A4B2C1"/>
    <a:srgbClr val="6A88B1"/>
    <a:srgbClr val="B8BAC1"/>
    <a:srgbClr val="7893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F3F55D-A6FC-412C-9E3E-C422E1BE08EE}" v="45" dt="2019-05-02T13:48:35.1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76" autoAdjust="0"/>
    <p:restoredTop sz="94660" autoAdjust="0"/>
  </p:normalViewPr>
  <p:slideViewPr>
    <p:cSldViewPr snapToGrid="0">
      <p:cViewPr varScale="1">
        <p:scale>
          <a:sx n="73" d="100"/>
          <a:sy n="73" d="100"/>
        </p:scale>
        <p:origin x="60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andra previtali" userId="04337baa12c283a4" providerId="LiveId" clId="{44F3F55D-A6FC-412C-9E3E-C422E1BE08EE}"/>
    <pc:docChg chg="custSel mod modSld">
      <pc:chgData name="alessandra previtali" userId="04337baa12c283a4" providerId="LiveId" clId="{44F3F55D-A6FC-412C-9E3E-C422E1BE08EE}" dt="2019-05-02T13:49:06.017" v="156" actId="26606"/>
      <pc:docMkLst>
        <pc:docMk/>
      </pc:docMkLst>
      <pc:sldChg chg="modSp mod setBg">
        <pc:chgData name="alessandra previtali" userId="04337baa12c283a4" providerId="LiveId" clId="{44F3F55D-A6FC-412C-9E3E-C422E1BE08EE}" dt="2019-05-02T13:49:06.017" v="156" actId="26606"/>
        <pc:sldMkLst>
          <pc:docMk/>
          <pc:sldMk cId="3450952615" sldId="282"/>
        </pc:sldMkLst>
        <pc:spChg chg="mod">
          <ac:chgData name="alessandra previtali" userId="04337baa12c283a4" providerId="LiveId" clId="{44F3F55D-A6FC-412C-9E3E-C422E1BE08EE}" dt="2019-05-02T13:49:06.017" v="156" actId="26606"/>
          <ac:spMkLst>
            <pc:docMk/>
            <pc:sldMk cId="3450952615" sldId="282"/>
            <ac:spMk id="2" creationId="{59C19B7E-1621-4360-89CA-8856BF9A2001}"/>
          </ac:spMkLst>
        </pc:spChg>
        <pc:spChg chg="mod">
          <ac:chgData name="alessandra previtali" userId="04337baa12c283a4" providerId="LiveId" clId="{44F3F55D-A6FC-412C-9E3E-C422E1BE08EE}" dt="2019-05-02T13:49:06.017" v="156" actId="26606"/>
          <ac:spMkLst>
            <pc:docMk/>
            <pc:sldMk cId="3450952615" sldId="282"/>
            <ac:spMk id="3" creationId="{50C75166-D1A2-4C2F-A287-45B10D2D0191}"/>
          </ac:spMkLst>
        </pc:spChg>
      </pc:sldChg>
      <pc:sldChg chg="modSp setBg">
        <pc:chgData name="alessandra previtali" userId="04337baa12c283a4" providerId="LiveId" clId="{44F3F55D-A6FC-412C-9E3E-C422E1BE08EE}" dt="2019-05-02T13:46:34.711" v="152"/>
        <pc:sldMkLst>
          <pc:docMk/>
          <pc:sldMk cId="2973007149" sldId="283"/>
        </pc:sldMkLst>
        <pc:spChg chg="mod">
          <ac:chgData name="alessandra previtali" userId="04337baa12c283a4" providerId="LiveId" clId="{44F3F55D-A6FC-412C-9E3E-C422E1BE08EE}" dt="2019-05-02T13:41:47.254" v="103" actId="27636"/>
          <ac:spMkLst>
            <pc:docMk/>
            <pc:sldMk cId="2973007149" sldId="283"/>
            <ac:spMk id="3" creationId="{D1524EAB-BA68-4F62-B186-F66C72096A7F}"/>
          </ac:spMkLst>
        </pc:spChg>
      </pc:sldChg>
      <pc:sldChg chg="modSp setBg">
        <pc:chgData name="alessandra previtali" userId="04337baa12c283a4" providerId="LiveId" clId="{44F3F55D-A6FC-412C-9E3E-C422E1BE08EE}" dt="2019-05-02T13:48:32.145" v="155"/>
        <pc:sldMkLst>
          <pc:docMk/>
          <pc:sldMk cId="641382023" sldId="284"/>
        </pc:sldMkLst>
        <pc:picChg chg="mod">
          <ac:chgData name="alessandra previtali" userId="04337baa12c283a4" providerId="LiveId" clId="{44F3F55D-A6FC-412C-9E3E-C422E1BE08EE}" dt="2019-05-02T13:48:32.145" v="155"/>
          <ac:picMkLst>
            <pc:docMk/>
            <pc:sldMk cId="641382023" sldId="284"/>
            <ac:picMk id="16386" creationId="{00000000-0000-0000-0000-000000000000}"/>
          </ac:picMkLst>
        </pc:picChg>
      </pc:sldChg>
      <pc:sldChg chg="addSp delSp modSp setBg">
        <pc:chgData name="alessandra previtali" userId="04337baa12c283a4" providerId="LiveId" clId="{44F3F55D-A6FC-412C-9E3E-C422E1BE08EE}" dt="2019-05-02T13:46:13.070" v="151" actId="207"/>
        <pc:sldMkLst>
          <pc:docMk/>
          <pc:sldMk cId="0" sldId="295"/>
        </pc:sldMkLst>
        <pc:spChg chg="del">
          <ac:chgData name="alessandra previtali" userId="04337baa12c283a4" providerId="LiveId" clId="{44F3F55D-A6FC-412C-9E3E-C422E1BE08EE}" dt="2019-05-02T13:40:47.696" v="100" actId="478"/>
          <ac:spMkLst>
            <pc:docMk/>
            <pc:sldMk cId="0" sldId="295"/>
            <ac:spMk id="2" creationId="{00000000-0000-0000-0000-000000000000}"/>
          </ac:spMkLst>
        </pc:spChg>
        <pc:spChg chg="mod">
          <ac:chgData name="alessandra previtali" userId="04337baa12c283a4" providerId="LiveId" clId="{44F3F55D-A6FC-412C-9E3E-C422E1BE08EE}" dt="2019-05-02T13:46:13.070" v="151" actId="207"/>
          <ac:spMkLst>
            <pc:docMk/>
            <pc:sldMk cId="0" sldId="295"/>
            <ac:spMk id="3" creationId="{00000000-0000-0000-0000-000000000000}"/>
          </ac:spMkLst>
        </pc:spChg>
        <pc:picChg chg="add del mod">
          <ac:chgData name="alessandra previtali" userId="04337baa12c283a4" providerId="LiveId" clId="{44F3F55D-A6FC-412C-9E3E-C422E1BE08EE}" dt="2019-05-02T13:43:31.796" v="107" actId="478"/>
          <ac:picMkLst>
            <pc:docMk/>
            <pc:sldMk cId="0" sldId="295"/>
            <ac:picMk id="5" creationId="{9E28EAFF-4C6A-47FD-9386-8983BA4ECEC4}"/>
          </ac:picMkLst>
        </pc:picChg>
        <pc:picChg chg="add del mod">
          <ac:chgData name="alessandra previtali" userId="04337baa12c283a4" providerId="LiveId" clId="{44F3F55D-A6FC-412C-9E3E-C422E1BE08EE}" dt="2019-05-02T13:45:06.098" v="112" actId="478"/>
          <ac:picMkLst>
            <pc:docMk/>
            <pc:sldMk cId="0" sldId="295"/>
            <ac:picMk id="7" creationId="{2958762C-E21A-4E8B-8E0C-D336B9319270}"/>
          </ac:picMkLst>
        </pc:picChg>
        <pc:picChg chg="del">
          <ac:chgData name="alessandra previtali" userId="04337baa12c283a4" providerId="LiveId" clId="{44F3F55D-A6FC-412C-9E3E-C422E1BE08EE}" dt="2019-05-02T13:40:51.680" v="101" actId="478"/>
          <ac:picMkLst>
            <pc:docMk/>
            <pc:sldMk cId="0" sldId="295"/>
            <ac:picMk id="39938" creationId="{00000000-0000-0000-0000-00000000000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ice\Downloads\5BBS%20CAPELLI%20tabell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630970351223927E-2"/>
          <c:y val="6.4333346322097001E-2"/>
          <c:w val="0.95726455786994957"/>
          <c:h val="0.727309454332617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'[5BBS CAPELLI tabelle.xlsx]MANGIATORI.NON MANGIATORI'!$B$2</c:f>
              <c:strCache>
                <c:ptCount val="1"/>
                <c:pt idx="0">
                  <c:v>[Hg] ppb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A869-4E52-B6DE-B142B276CD9A}"/>
              </c:ext>
            </c:extLst>
          </c:dPt>
          <c:dPt>
            <c:idx val="2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869-4E52-B6DE-B142B276CD9A}"/>
              </c:ext>
            </c:extLst>
          </c:dPt>
          <c:dPt>
            <c:idx val="3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869-4E52-B6DE-B142B276CD9A}"/>
              </c:ext>
            </c:extLst>
          </c:dPt>
          <c:dPt>
            <c:idx val="3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869-4E52-B6DE-B142B276CD9A}"/>
              </c:ext>
            </c:extLst>
          </c:dPt>
          <c:dPt>
            <c:idx val="3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A869-4E52-B6DE-B142B276CD9A}"/>
              </c:ext>
            </c:extLst>
          </c:dPt>
          <c:dPt>
            <c:idx val="3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869-4E52-B6DE-B142B276CD9A}"/>
              </c:ext>
            </c:extLst>
          </c:dPt>
          <c:dPt>
            <c:idx val="3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A869-4E52-B6DE-B142B276CD9A}"/>
              </c:ext>
            </c:extLst>
          </c:dPt>
          <c:dPt>
            <c:idx val="3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869-4E52-B6DE-B142B276CD9A}"/>
              </c:ext>
            </c:extLst>
          </c:dPt>
          <c:dPt>
            <c:idx val="3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A869-4E52-B6DE-B142B276CD9A}"/>
              </c:ext>
            </c:extLst>
          </c:dPt>
          <c:cat>
            <c:strRef>
              <c:f>'[5BBS CAPELLI tabelle.xlsx]MANGIATORI.NON MANGIATORI'!$A$3:$A$39</c:f>
              <c:strCache>
                <c:ptCount val="37"/>
                <c:pt idx="0">
                  <c:v>Teli Martina</c:v>
                </c:pt>
                <c:pt idx="1">
                  <c:v>Vanoncini Simone</c:v>
                </c:pt>
                <c:pt idx="2">
                  <c:v>De Filippi Antonio</c:v>
                </c:pt>
                <c:pt idx="3">
                  <c:v>Brambilla Damiano</c:v>
                </c:pt>
                <c:pt idx="4">
                  <c:v>Baggi Giulia</c:v>
                </c:pt>
                <c:pt idx="5">
                  <c:v>Germani Iris</c:v>
                </c:pt>
                <c:pt idx="6">
                  <c:v>Zucchetti Sonia</c:v>
                </c:pt>
                <c:pt idx="7">
                  <c:v>Bisol Andrea</c:v>
                </c:pt>
                <c:pt idx="8">
                  <c:v>Bascetta Antonino</c:v>
                </c:pt>
                <c:pt idx="9">
                  <c:v>Manzoni Monica</c:v>
                </c:pt>
                <c:pt idx="10">
                  <c:v>Locatelli Chiara</c:v>
                </c:pt>
                <c:pt idx="11">
                  <c:v>Limonta Marina</c:v>
                </c:pt>
                <c:pt idx="12">
                  <c:v>Brugali Jacopo</c:v>
                </c:pt>
                <c:pt idx="13">
                  <c:v>Vadalà Giovanni</c:v>
                </c:pt>
                <c:pt idx="14">
                  <c:v>Tiberio Nozza</c:v>
                </c:pt>
                <c:pt idx="15">
                  <c:v>Boschini</c:v>
                </c:pt>
                <c:pt idx="16">
                  <c:v>Cravinio</c:v>
                </c:pt>
                <c:pt idx="17">
                  <c:v>Esposti</c:v>
                </c:pt>
                <c:pt idx="18">
                  <c:v>Giupponi</c:v>
                </c:pt>
                <c:pt idx="19">
                  <c:v>Guerci</c:v>
                </c:pt>
                <c:pt idx="20">
                  <c:v>Locatelli</c:v>
                </c:pt>
                <c:pt idx="21">
                  <c:v>Manenti</c:v>
                </c:pt>
                <c:pt idx="22">
                  <c:v>Perucci</c:v>
                </c:pt>
                <c:pt idx="23">
                  <c:v>Pradella</c:v>
                </c:pt>
                <c:pt idx="24">
                  <c:v>Savoldelli</c:v>
                </c:pt>
                <c:pt idx="25">
                  <c:v>Santus</c:v>
                </c:pt>
                <c:pt idx="26">
                  <c:v>Sandrinelli</c:v>
                </c:pt>
                <c:pt idx="27">
                  <c:v>Perico</c:v>
                </c:pt>
                <c:pt idx="28">
                  <c:v>Previtali Alesandra</c:v>
                </c:pt>
                <c:pt idx="29">
                  <c:v>Milesi Alice</c:v>
                </c:pt>
                <c:pt idx="30">
                  <c:v>Facchinetti Mara</c:v>
                </c:pt>
                <c:pt idx="31">
                  <c:v>Pesenti Matteo</c:v>
                </c:pt>
                <c:pt idx="32">
                  <c:v>Scala Riccardo</c:v>
                </c:pt>
                <c:pt idx="33">
                  <c:v>Brian Mikopula</c:v>
                </c:pt>
                <c:pt idx="34">
                  <c:v>Najoua</c:v>
                </c:pt>
                <c:pt idx="35">
                  <c:v>Pirovano</c:v>
                </c:pt>
                <c:pt idx="36">
                  <c:v>Teruzzi</c:v>
                </c:pt>
              </c:strCache>
            </c:strRef>
          </c:cat>
          <c:val>
            <c:numRef>
              <c:f>'[5BBS CAPELLI tabelle.xlsx]MANGIATORI.NON MANGIATORI'!$B$3:$B$39</c:f>
              <c:numCache>
                <c:formatCode>General</c:formatCode>
                <c:ptCount val="37"/>
                <c:pt idx="0">
                  <c:v>256.14400000000012</c:v>
                </c:pt>
                <c:pt idx="1">
                  <c:v>1147.585</c:v>
                </c:pt>
                <c:pt idx="2">
                  <c:v>477.22699999999975</c:v>
                </c:pt>
                <c:pt idx="3">
                  <c:v>1613.8799999999999</c:v>
                </c:pt>
                <c:pt idx="4">
                  <c:v>379.0675</c:v>
                </c:pt>
                <c:pt idx="5">
                  <c:v>1011.7280000000002</c:v>
                </c:pt>
                <c:pt idx="6">
                  <c:v>486.89699999999988</c:v>
                </c:pt>
                <c:pt idx="7">
                  <c:v>672.8354999999998</c:v>
                </c:pt>
                <c:pt idx="8">
                  <c:v>401.06049999999999</c:v>
                </c:pt>
                <c:pt idx="9">
                  <c:v>395.67450000000002</c:v>
                </c:pt>
                <c:pt idx="10">
                  <c:v>875.08799999999997</c:v>
                </c:pt>
                <c:pt idx="11">
                  <c:v>569.09699999999998</c:v>
                </c:pt>
                <c:pt idx="12">
                  <c:v>280.37900000000002</c:v>
                </c:pt>
                <c:pt idx="13">
                  <c:v>488.23549999999989</c:v>
                </c:pt>
                <c:pt idx="14">
                  <c:v>815.35899999999981</c:v>
                </c:pt>
                <c:pt idx="15">
                  <c:v>991.05849999999998</c:v>
                </c:pt>
                <c:pt idx="16">
                  <c:v>1090.5650000000001</c:v>
                </c:pt>
                <c:pt idx="17">
                  <c:v>659.06349999999998</c:v>
                </c:pt>
                <c:pt idx="18">
                  <c:v>1120.1199999999999</c:v>
                </c:pt>
                <c:pt idx="19">
                  <c:v>1089.5119999999999</c:v>
                </c:pt>
                <c:pt idx="20">
                  <c:v>865.26749999999981</c:v>
                </c:pt>
                <c:pt idx="21">
                  <c:v>651.01599999999996</c:v>
                </c:pt>
                <c:pt idx="22">
                  <c:v>677.47050000000002</c:v>
                </c:pt>
                <c:pt idx="23">
                  <c:v>71.800449999999998</c:v>
                </c:pt>
                <c:pt idx="24">
                  <c:v>477.95049999999986</c:v>
                </c:pt>
                <c:pt idx="25">
                  <c:v>1802.335</c:v>
                </c:pt>
                <c:pt idx="26">
                  <c:v>237.13499999999999</c:v>
                </c:pt>
                <c:pt idx="27">
                  <c:v>347.85</c:v>
                </c:pt>
                <c:pt idx="28">
                  <c:v>203.911</c:v>
                </c:pt>
                <c:pt idx="29">
                  <c:v>145.70650000000001</c:v>
                </c:pt>
                <c:pt idx="30">
                  <c:v>22.922350000000002</c:v>
                </c:pt>
                <c:pt idx="31">
                  <c:v>34.955300000000001</c:v>
                </c:pt>
                <c:pt idx="32">
                  <c:v>45.014869999999995</c:v>
                </c:pt>
                <c:pt idx="33">
                  <c:v>106.3165</c:v>
                </c:pt>
                <c:pt idx="34">
                  <c:v>252.73449999999997</c:v>
                </c:pt>
                <c:pt idx="35">
                  <c:v>93.457750000000004</c:v>
                </c:pt>
                <c:pt idx="36">
                  <c:v>355.23299999999989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869-4E52-B6DE-B142B276CD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5016832"/>
        <c:axId val="375071872"/>
      </c:barChart>
      <c:catAx>
        <c:axId val="375016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75071872"/>
        <c:crosses val="autoZero"/>
        <c:auto val="1"/>
        <c:lblAlgn val="ctr"/>
        <c:lblOffset val="100"/>
        <c:noMultiLvlLbl val="0"/>
      </c:catAx>
      <c:valAx>
        <c:axId val="375071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600" b="1"/>
                  <a:t>[Hg]ppb</a:t>
                </a:r>
              </a:p>
            </c:rich>
          </c:tx>
          <c:layout>
            <c:manualLayout>
              <c:xMode val="edge"/>
              <c:yMode val="edge"/>
              <c:x val="0"/>
              <c:y val="0.5084047059165565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75016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207FE-46EC-407D-85DC-C13C8FBD6E63}" type="datetimeFigureOut">
              <a:rPr lang="it-IT" smtClean="0"/>
              <a:pPr/>
              <a:t>03/05/2019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381099-FCE1-4C08-804D-0103069F0BD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0550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81099-FCE1-4C08-804D-0103069F0BDE}" type="slidenum">
              <a:rPr lang="it-IT" smtClean="0"/>
              <a:pPr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2104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A37E-88EC-40C9-930B-5AC4D69932B7}" type="datetimeFigureOut">
              <a:rPr lang="it-IT" smtClean="0"/>
              <a:pPr/>
              <a:t>03/05/2019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ECCF-E9D5-48B1-B08E-A545BE46FA5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A37E-88EC-40C9-930B-5AC4D69932B7}" type="datetimeFigureOut">
              <a:rPr lang="it-IT" smtClean="0"/>
              <a:pPr/>
              <a:t>03/05/2019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ECCF-E9D5-48B1-B08E-A545BE46FA5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A37E-88EC-40C9-930B-5AC4D69932B7}" type="datetimeFigureOut">
              <a:rPr lang="it-IT" smtClean="0"/>
              <a:pPr/>
              <a:t>03/05/2019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ECCF-E9D5-48B1-B08E-A545BE46FA5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A37E-88EC-40C9-930B-5AC4D69932B7}" type="datetimeFigureOut">
              <a:rPr lang="it-IT" smtClean="0"/>
              <a:pPr/>
              <a:t>03/05/2019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ECCF-E9D5-48B1-B08E-A545BE46FA5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A37E-88EC-40C9-930B-5AC4D69932B7}" type="datetimeFigureOut">
              <a:rPr lang="it-IT" smtClean="0"/>
              <a:pPr/>
              <a:t>03/05/2019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ECCF-E9D5-48B1-B08E-A545BE46FA5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A37E-88EC-40C9-930B-5AC4D69932B7}" type="datetimeFigureOut">
              <a:rPr lang="it-IT" smtClean="0"/>
              <a:pPr/>
              <a:t>03/05/2019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ECCF-E9D5-48B1-B08E-A545BE46FA5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A37E-88EC-40C9-930B-5AC4D69932B7}" type="datetimeFigureOut">
              <a:rPr lang="it-IT" smtClean="0"/>
              <a:pPr/>
              <a:t>03/05/2019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ECCF-E9D5-48B1-B08E-A545BE46FA5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A37E-88EC-40C9-930B-5AC4D69932B7}" type="datetimeFigureOut">
              <a:rPr lang="it-IT" smtClean="0"/>
              <a:pPr/>
              <a:t>03/05/2019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ECCF-E9D5-48B1-B08E-A545BE46FA5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A37E-88EC-40C9-930B-5AC4D69932B7}" type="datetimeFigureOut">
              <a:rPr lang="it-IT" smtClean="0"/>
              <a:pPr/>
              <a:t>03/05/2019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ECCF-E9D5-48B1-B08E-A545BE46FA5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A37E-88EC-40C9-930B-5AC4D69932B7}" type="datetimeFigureOut">
              <a:rPr lang="it-IT" smtClean="0"/>
              <a:pPr/>
              <a:t>03/05/2019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ECCF-E9D5-48B1-B08E-A545BE46FA5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A37E-88EC-40C9-930B-5AC4D69932B7}" type="datetimeFigureOut">
              <a:rPr lang="it-IT" smtClean="0"/>
              <a:pPr/>
              <a:t>03/05/2019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BECCF-E9D5-48B1-B08E-A545BE46FA5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FA37E-88EC-40C9-930B-5AC4D69932B7}" type="datetimeFigureOut">
              <a:rPr lang="it-IT" smtClean="0"/>
              <a:pPr/>
              <a:t>03/05/2019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BECCF-E9D5-48B1-B08E-A545BE46FA56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mercuri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56716" y="3130564"/>
            <a:ext cx="6779623" cy="4735286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  </a:t>
            </a:r>
            <a:r>
              <a:rPr lang="it-IT" b="1" dirty="0">
                <a:solidFill>
                  <a:schemeClr val="tx1"/>
                </a:solidFill>
              </a:rPr>
              <a:t>1970 sul letto di morte il</a:t>
            </a:r>
          </a:p>
          <a:p>
            <a:r>
              <a:rPr lang="it-IT" b="1" dirty="0">
                <a:solidFill>
                  <a:schemeClr val="tx1"/>
                </a:solidFill>
              </a:rPr>
              <a:t> medico confessa i veri risultati</a:t>
            </a:r>
          </a:p>
          <a:p>
            <a:r>
              <a:rPr lang="it-IT" b="1" dirty="0">
                <a:solidFill>
                  <a:schemeClr val="tx1"/>
                </a:solidFill>
              </a:rPr>
              <a:t> delle sue ricerche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1"/>
                </a:solidFill>
              </a:rPr>
              <a:t>L’università di Tokio riesce finalmente a definire le cause della malattia di Minamata</a:t>
            </a:r>
          </a:p>
          <a:p>
            <a:endParaRPr lang="it-IT" dirty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737506" y="756306"/>
            <a:ext cx="671698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7200" b="1" dirty="0"/>
              <a:t>MINAMATA</a:t>
            </a:r>
            <a:r>
              <a:rPr lang="it-IT" dirty="0"/>
              <a:t> </a:t>
            </a:r>
          </a:p>
          <a:p>
            <a:pPr algn="ctr"/>
            <a:r>
              <a:rPr lang="it-IT" sz="3200" b="1" dirty="0"/>
              <a:t>IL FILM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643575" y="2735573"/>
            <a:ext cx="89048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/>
              <a:t>Minamata è un film drammatico in uscita diretto da Andrew </a:t>
            </a:r>
            <a:r>
              <a:rPr lang="it-IT" sz="3200" b="1" dirty="0" err="1"/>
              <a:t>Levitas</a:t>
            </a:r>
            <a:r>
              <a:rPr lang="it-IT" sz="3200" b="1" dirty="0"/>
              <a:t>, basato sul libro Minamata di Aileen </a:t>
            </a:r>
            <a:r>
              <a:rPr lang="it-IT" sz="3200" b="1" dirty="0" err="1"/>
              <a:t>Mioko</a:t>
            </a:r>
            <a:r>
              <a:rPr lang="it-IT" sz="3200" b="1" dirty="0"/>
              <a:t> Smith e Eugene Smith e interpretato da Johnny Depp.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8215532" y="5922498"/>
            <a:ext cx="3488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Prossimamente…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6F04BD-EA36-4BD4-B0F8-388E0298E3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6933" y="2213361"/>
            <a:ext cx="6247721" cy="2204815"/>
          </a:xfrm>
        </p:spPr>
        <p:txBody>
          <a:bodyPr>
            <a:normAutofit/>
          </a:bodyPr>
          <a:lstStyle/>
          <a:p>
            <a:pPr algn="l"/>
            <a:r>
              <a:rPr lang="it-IT" b="1" dirty="0"/>
              <a:t>IL MERCURIO NEL CAPELLO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9FDAF34-13BB-4230-BF29-B197835A3E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0134" y="4403662"/>
            <a:ext cx="6247721" cy="1264209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it-IT" b="1" dirty="0">
                <a:solidFill>
                  <a:schemeClr val="tx1"/>
                </a:solidFill>
              </a:rPr>
              <a:t>PREVITALI ALESSANDRA </a:t>
            </a:r>
          </a:p>
          <a:p>
            <a:pPr algn="l"/>
            <a:r>
              <a:rPr lang="it-IT" b="1" dirty="0">
                <a:solidFill>
                  <a:schemeClr val="tx1"/>
                </a:solidFill>
              </a:rPr>
              <a:t>MILESI ALICE</a:t>
            </a:r>
          </a:p>
          <a:p>
            <a:pPr algn="l"/>
            <a:r>
              <a:rPr lang="it-IT" b="1" dirty="0">
                <a:solidFill>
                  <a:schemeClr val="tx1"/>
                </a:solidFill>
              </a:rPr>
              <a:t>GERMANI IRIS</a:t>
            </a:r>
          </a:p>
        </p:txBody>
      </p:sp>
    </p:spTree>
    <p:extLst>
      <p:ext uri="{BB962C8B-B14F-4D97-AF65-F5344CB8AC3E}">
        <p14:creationId xmlns:p14="http://schemas.microsoft.com/office/powerpoint/2010/main" val="234515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11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64234" y="815926"/>
            <a:ext cx="392488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u="sng" dirty="0" err="1"/>
              <a:t>Bioaccumulo</a:t>
            </a:r>
            <a:endParaRPr lang="it-IT" sz="3200" b="1" u="sng" dirty="0"/>
          </a:p>
          <a:p>
            <a:pPr algn="ctr"/>
            <a:endParaRPr lang="it-IT" sz="3200" b="1" dirty="0"/>
          </a:p>
          <a:p>
            <a:pPr algn="ctr"/>
            <a:r>
              <a:rPr lang="it-IT" sz="2400" b="1" dirty="0"/>
              <a:t>Quando la dose di </a:t>
            </a:r>
            <a:r>
              <a:rPr lang="it-IT" sz="2400" b="1" dirty="0" err="1"/>
              <a:t>xenobiota</a:t>
            </a:r>
            <a:r>
              <a:rPr lang="it-IT" sz="2400" b="1" dirty="0"/>
              <a:t> (Hg) eliminata è inferiore alla dose assunta, vi è un accumulo netto della sostanza nei tessuti degli organi bersaglio</a:t>
            </a:r>
          </a:p>
        </p:txBody>
      </p:sp>
    </p:spTree>
    <p:extLst>
      <p:ext uri="{BB962C8B-B14F-4D97-AF65-F5344CB8AC3E}">
        <p14:creationId xmlns:p14="http://schemas.microsoft.com/office/powerpoint/2010/main" val="387610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469231"/>
            <a:ext cx="632861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u="sng" dirty="0"/>
              <a:t>BIOMAGNIFICAZIONE</a:t>
            </a:r>
          </a:p>
          <a:p>
            <a:pPr algn="ctr"/>
            <a:r>
              <a:rPr lang="it-IT" b="1" dirty="0"/>
              <a:t> </a:t>
            </a:r>
          </a:p>
          <a:p>
            <a:pPr algn="ctr"/>
            <a:r>
              <a:rPr lang="it-IT" sz="2400" b="1" dirty="0"/>
              <a:t>Processo di amplificazione della concentrazione di uno </a:t>
            </a:r>
            <a:r>
              <a:rPr lang="it-IT" sz="2400" b="1" dirty="0" err="1"/>
              <a:t>xenobiota</a:t>
            </a:r>
            <a:r>
              <a:rPr lang="it-IT" sz="2400" b="1" dirty="0"/>
              <a:t> salendo la rete trofica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88" y="2453940"/>
            <a:ext cx="5670633" cy="372583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517" y="1019478"/>
            <a:ext cx="4144378" cy="481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5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21" y="506437"/>
            <a:ext cx="12043159" cy="589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7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800" b="1" dirty="0" err="1"/>
              <a:t>Perchè</a:t>
            </a:r>
            <a:r>
              <a:rPr lang="it-IT" sz="4800" b="1" dirty="0"/>
              <a:t> usiamo i capelli?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5292651"/>
          </a:xfrm>
        </p:spPr>
        <p:txBody>
          <a:bodyPr>
            <a:normAutofit/>
          </a:bodyPr>
          <a:lstStyle/>
          <a:p>
            <a:r>
              <a:rPr lang="it-IT" sz="2800" dirty="0"/>
              <a:t>Il metodo di campionamento è semplice e non invasivo.</a:t>
            </a:r>
          </a:p>
          <a:p>
            <a:r>
              <a:rPr lang="it-IT" sz="2800" dirty="0"/>
              <a:t>Il capello è facile da conservare, ne servono pochissimi e la sua composizione non si modifica in modo significativo nel tempo.</a:t>
            </a:r>
          </a:p>
          <a:p>
            <a:pPr fontAlgn="base"/>
            <a:r>
              <a:rPr lang="it-IT" sz="2800" dirty="0"/>
              <a:t>I livelli dei minerali nei capelli sono significativamente più rappresentativi che nel sangue.</a:t>
            </a:r>
          </a:p>
          <a:p>
            <a:pPr fontAlgn="base"/>
            <a:r>
              <a:rPr lang="it-IT" sz="2800" dirty="0"/>
              <a:t>I capelli sono la sede di deposito e di eliminazione dei vari minerali, che il corpo elimina, compresi i tossici.</a:t>
            </a:r>
          </a:p>
          <a:p>
            <a:pPr fontAlgn="base"/>
            <a:r>
              <a:rPr lang="it-IT" sz="2800" dirty="0"/>
              <a:t>I capelli sono un tessuto e come tale ci consentono di studiare l’accumulo dei minerali intracellulare.</a:t>
            </a:r>
          </a:p>
          <a:p>
            <a:endParaRPr lang="it-IT" dirty="0"/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4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E00BAA-A3FE-4E48-856C-8BDE8AF9F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5400" b="1" dirty="0"/>
              <a:t>FASI OPERATIVE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4D12B4-F9B9-47CB-88C3-ED93CF5FF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1. Raccolta dati alunni</a:t>
            </a:r>
          </a:p>
          <a:p>
            <a:pPr marL="0" indent="0">
              <a:buNone/>
            </a:pPr>
            <a:r>
              <a:rPr lang="it-IT" dirty="0"/>
              <a:t>2. Prelievo campione</a:t>
            </a:r>
          </a:p>
          <a:p>
            <a:pPr marL="0" indent="0">
              <a:buNone/>
            </a:pPr>
            <a:r>
              <a:rPr lang="it-IT" dirty="0"/>
              <a:t>3. Preparazione del campione</a:t>
            </a:r>
          </a:p>
          <a:p>
            <a:pPr marL="0" indent="0">
              <a:buNone/>
            </a:pPr>
            <a:r>
              <a:rPr lang="it-IT" dirty="0"/>
              <a:t>4. Analisi del campione</a:t>
            </a:r>
          </a:p>
          <a:p>
            <a:pPr marL="0" indent="0">
              <a:buNone/>
            </a:pPr>
            <a:r>
              <a:rPr lang="it-IT" dirty="0"/>
              <a:t>5. Lettura risultati</a:t>
            </a:r>
          </a:p>
          <a:p>
            <a:pPr marL="0" indent="0">
              <a:buNone/>
            </a:pPr>
            <a:r>
              <a:rPr lang="it-IT" dirty="0"/>
              <a:t>6. Elaborazione dati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6424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800" b="1" dirty="0"/>
              <a:t>Prelievo del campione </a:t>
            </a:r>
          </a:p>
        </p:txBody>
      </p:sp>
      <p:pic>
        <p:nvPicPr>
          <p:cNvPr id="5" name="Segnaposto contenuto 3" descr="IMG_20190412_15135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33103" y="1417638"/>
            <a:ext cx="4652652" cy="3054927"/>
          </a:xfrm>
        </p:spPr>
      </p:pic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4734317"/>
            <a:ext cx="5369025" cy="1568129"/>
          </a:xfrm>
        </p:spPr>
        <p:txBody>
          <a:bodyPr>
            <a:normAutofit/>
          </a:bodyPr>
          <a:lstStyle/>
          <a:p>
            <a:r>
              <a:rPr lang="it-IT" sz="3200" dirty="0"/>
              <a:t>Prelievo viene svolto previa pulizia degli strumenti e in condizioni il più asettiche </a:t>
            </a:r>
          </a:p>
          <a:p>
            <a:pPr>
              <a:buNone/>
            </a:pPr>
            <a:endParaRPr lang="it-IT" dirty="0"/>
          </a:p>
        </p:txBody>
      </p:sp>
      <p:pic>
        <p:nvPicPr>
          <p:cNvPr id="7" name="Picture 1" descr="C:\Users\alunni_lab_igiene\Downloads\WhatsApp Image 2019-04-12 at 16.33.56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7487" y="1417638"/>
            <a:ext cx="3856264" cy="5141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5400" b="1" dirty="0"/>
              <a:t>Preparazione del campione </a:t>
            </a:r>
          </a:p>
        </p:txBody>
      </p:sp>
      <p:pic>
        <p:nvPicPr>
          <p:cNvPr id="5" name="Picture 2" descr="C:\Users\alunni_lab_igiene\Downloads\WhatsApp Image 2019-04-12 at 16.42.10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807432" y="1417638"/>
            <a:ext cx="3896151" cy="5194868"/>
          </a:xfrm>
          <a:prstGeom prst="rect">
            <a:avLst/>
          </a:prstGeom>
          <a:noFill/>
        </p:spPr>
      </p:pic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799683" y="1565504"/>
            <a:ext cx="6570159" cy="1177696"/>
          </a:xfrm>
        </p:spPr>
        <p:txBody>
          <a:bodyPr>
            <a:noAutofit/>
          </a:bodyPr>
          <a:lstStyle/>
          <a:p>
            <a:r>
              <a:rPr lang="it-IT" sz="3200" dirty="0"/>
              <a:t>Sminuzzare il campione per rendere più agevole la pesata nelle navicelle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2891066"/>
            <a:ext cx="3420979" cy="3825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59828EB0-14CB-4AF0-807B-0C53175C13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974" y="1676056"/>
            <a:ext cx="9144000" cy="1655762"/>
          </a:xfrm>
        </p:spPr>
        <p:txBody>
          <a:bodyPr>
            <a:noAutofit/>
          </a:bodyPr>
          <a:lstStyle/>
          <a:p>
            <a:r>
              <a:rPr lang="it-IT" sz="8000" b="1" dirty="0">
                <a:solidFill>
                  <a:schemeClr val="bg1"/>
                </a:solidFill>
              </a:rPr>
              <a:t>LA SINDROME DI MINAMATA</a:t>
            </a:r>
          </a:p>
        </p:txBody>
      </p:sp>
    </p:spTree>
    <p:extLst>
      <p:ext uri="{BB962C8B-B14F-4D97-AF65-F5344CB8AC3E}">
        <p14:creationId xmlns:p14="http://schemas.microsoft.com/office/powerpoint/2010/main" val="299701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5400" b="1" dirty="0"/>
              <a:t>Analisi del campione </a:t>
            </a:r>
          </a:p>
        </p:txBody>
      </p:sp>
      <p:pic>
        <p:nvPicPr>
          <p:cNvPr id="5" name="Segnaposto contenuto 4" descr="WhatsApp Image 2019-04-12 at 16.33.52.jpe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1417638"/>
            <a:ext cx="3634810" cy="4846413"/>
          </a:xfrm>
        </p:spPr>
      </p:pic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897464" y="1317400"/>
            <a:ext cx="5690326" cy="2382382"/>
          </a:xfrm>
        </p:spPr>
        <p:txBody>
          <a:bodyPr>
            <a:noAutofit/>
          </a:bodyPr>
          <a:lstStyle/>
          <a:p>
            <a:r>
              <a:rPr lang="it-IT" dirty="0"/>
              <a:t>Pesare il campione </a:t>
            </a:r>
          </a:p>
          <a:p>
            <a:r>
              <a:rPr lang="it-IT" dirty="0"/>
              <a:t>Massa compresa tra </a:t>
            </a:r>
            <a:r>
              <a:rPr lang="it-IT" dirty="0" smtClean="0"/>
              <a:t>0,03g </a:t>
            </a:r>
            <a:r>
              <a:rPr lang="it-IT" dirty="0"/>
              <a:t>e </a:t>
            </a:r>
            <a:r>
              <a:rPr lang="it-IT" dirty="0" smtClean="0"/>
              <a:t>0,06g</a:t>
            </a:r>
            <a:endParaRPr lang="it-IT" dirty="0"/>
          </a:p>
          <a:p>
            <a:r>
              <a:rPr lang="it-IT" dirty="0"/>
              <a:t>Inserire la navicella nello strumento </a:t>
            </a:r>
          </a:p>
        </p:txBody>
      </p:sp>
      <p:pic>
        <p:nvPicPr>
          <p:cNvPr id="1027" name="Picture 3" descr="F:\WhatsApp Image 2019-04-12 at 16.33.52 (1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3429000"/>
            <a:ext cx="5021180" cy="32860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336800" y="287827"/>
            <a:ext cx="751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/>
              <a:t>LETTURA RISULTATI</a:t>
            </a:r>
          </a:p>
          <a:p>
            <a:pPr algn="ctr"/>
            <a:r>
              <a:rPr lang="it-IT" sz="3600" b="1" dirty="0">
                <a:solidFill>
                  <a:srgbClr val="0070C0"/>
                </a:solidFill>
              </a:rPr>
              <a:t>mangiatori</a:t>
            </a:r>
            <a:r>
              <a:rPr lang="it-IT" sz="3600" b="1" dirty="0"/>
              <a:t> – </a:t>
            </a:r>
            <a:r>
              <a:rPr lang="it-IT" sz="3600" b="1" dirty="0">
                <a:solidFill>
                  <a:srgbClr val="FF0000"/>
                </a:solidFill>
              </a:rPr>
              <a:t>non mangiatori</a:t>
            </a:r>
          </a:p>
        </p:txBody>
      </p:sp>
      <p:graphicFrame>
        <p:nvGraphicFramePr>
          <p:cNvPr id="5" name="Gra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3540501"/>
              </p:ext>
            </p:extLst>
          </p:nvPr>
        </p:nvGraphicFramePr>
        <p:xfrm>
          <a:off x="0" y="1588168"/>
          <a:ext cx="12192000" cy="4349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700754"/>
            <a:ext cx="11901714" cy="6157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asellaDiTesto 5"/>
          <p:cNvSpPr txBox="1"/>
          <p:nvPr/>
        </p:nvSpPr>
        <p:spPr>
          <a:xfrm>
            <a:off x="10856686" y="3802742"/>
            <a:ext cx="1335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MEDIA: 585,96 </a:t>
            </a:r>
            <a:r>
              <a:rPr lang="it-IT" b="1" dirty="0" err="1"/>
              <a:t>ppb</a:t>
            </a:r>
            <a:endParaRPr lang="it-IT" b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0014857" y="4064001"/>
            <a:ext cx="1567543" cy="1231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sz="2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3719000" y="239089"/>
            <a:ext cx="5041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/>
              <a:t>ELABORAZIONE DATI</a:t>
            </a:r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684" y="1174595"/>
            <a:ext cx="9411451" cy="5256847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382879" y="312821"/>
            <a:ext cx="5426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/>
              <a:t>ELABORAZIONE DATI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6676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esterni, uomo, persona, terra&#10;&#10;Descrizione generata automaticamente">
            <a:extLst>
              <a:ext uri="{FF2B5EF4-FFF2-40B4-BE49-F238E27FC236}">
                <a16:creationId xmlns:a16="http://schemas.microsoft.com/office/drawing/2014/main" id="{C1F7CE62-DB0F-46B7-B189-8A3B0D73F0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7" r="8496" b="32883"/>
          <a:stretch/>
        </p:blipFill>
        <p:spPr>
          <a:xfrm>
            <a:off x="-2333" y="10"/>
            <a:ext cx="12191980" cy="6857990"/>
          </a:xfrm>
          <a:prstGeom prst="rect">
            <a:avLst/>
          </a:prstGeom>
        </p:spPr>
      </p:pic>
      <p:sp>
        <p:nvSpPr>
          <p:cNvPr id="14" name="Freeform: Shape 9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1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5F5EC44-D7AE-4BDB-8EC1-39AA708C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894" y="944192"/>
            <a:ext cx="4062642" cy="2754086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r>
              <a:rPr lang="it-IT" sz="2800" b="1" dirty="0"/>
              <a:t>Ci sono storie che è giusto raccontare anche se il tempo è passato, perché certe storie non possono essere dimenticate... 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r>
              <a:rPr lang="it-IT" sz="2800" b="1" dirty="0"/>
              <a:t>…questa è una di quelle…</a:t>
            </a:r>
          </a:p>
        </p:txBody>
      </p:sp>
    </p:spTree>
    <p:extLst>
      <p:ext uri="{BB962C8B-B14F-4D97-AF65-F5344CB8AC3E}">
        <p14:creationId xmlns:p14="http://schemas.microsoft.com/office/powerpoint/2010/main" val="84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9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20EB187-900F-4AF5-813B-101456D9FD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A24BCF5-92DC-4B06-9A32-76DFFA89EC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/>
          </a:blip>
          <a:srcRect t="204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B14198AE-29AB-4A10-95D1-AF966B822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7349" y="1200152"/>
            <a:ext cx="6897171" cy="445769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8000" dirty="0" err="1">
                <a:solidFill>
                  <a:srgbClr val="FFFFFF"/>
                </a:solidFill>
              </a:rPr>
              <a:t>Chisso</a:t>
            </a:r>
            <a:r>
              <a:rPr lang="en-US" sz="8000" dirty="0">
                <a:solidFill>
                  <a:srgbClr val="FFFFFF"/>
                </a:solidFill>
              </a:rPr>
              <a:t> factory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24D17C8-E9C2-48A4-AA36-D7048A6CCC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286000"/>
            <a:ext cx="0" cy="22860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91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334566-D4F1-4722-B453-CA4B5F903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Autofit/>
          </a:bodyPr>
          <a:lstStyle/>
          <a:p>
            <a:r>
              <a:rPr lang="it-IT" sz="5400" b="1" dirty="0"/>
              <a:t>Malattia di Minamata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524EAB-BA68-4F62-B186-F66C72096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5127029" cy="3785419"/>
          </a:xfrm>
        </p:spPr>
        <p:txBody>
          <a:bodyPr>
            <a:normAutofit/>
          </a:bodyPr>
          <a:lstStyle/>
          <a:p>
            <a:r>
              <a:rPr lang="it-IT" dirty="0"/>
              <a:t> Rigidità degli arti</a:t>
            </a:r>
          </a:p>
          <a:p>
            <a:r>
              <a:rPr lang="it-IT" dirty="0"/>
              <a:t> debolezza</a:t>
            </a:r>
          </a:p>
          <a:p>
            <a:r>
              <a:rPr lang="it-IT" dirty="0"/>
              <a:t>Disturbi visivi dell’udito e del linguaggio</a:t>
            </a:r>
          </a:p>
          <a:p>
            <a:r>
              <a:rPr lang="it-IT" dirty="0"/>
              <a:t>Infermità mentale, paralisi, coma e morte  </a:t>
            </a:r>
          </a:p>
        </p:txBody>
      </p:sp>
      <p:pic>
        <p:nvPicPr>
          <p:cNvPr id="5" name="Immagine 4" descr="Immagine che contiene persona, interni&#10;&#10;Descrizione generata automaticamente">
            <a:extLst>
              <a:ext uri="{FF2B5EF4-FFF2-40B4-BE49-F238E27FC236}">
                <a16:creationId xmlns:a16="http://schemas.microsoft.com/office/drawing/2014/main" id="{4C849182-1CC3-4B03-90E4-B3B1FDEDE8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8" r="-3" b="-3"/>
          <a:stretch/>
        </p:blipFill>
        <p:spPr>
          <a:xfrm>
            <a:off x="6090612" y="10"/>
            <a:ext cx="6101387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7300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C19B7E-1621-4360-89CA-8856BF9A2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>
            <a:normAutofit/>
          </a:bodyPr>
          <a:lstStyle/>
          <a:p>
            <a:r>
              <a:rPr lang="it-IT" b="1" dirty="0" err="1"/>
              <a:t>Hajime</a:t>
            </a:r>
            <a:r>
              <a:rPr lang="it-IT" b="1" dirty="0"/>
              <a:t> </a:t>
            </a:r>
            <a:r>
              <a:rPr lang="it-IT" b="1" dirty="0" err="1" smtClean="0"/>
              <a:t>Hosokawa</a:t>
            </a:r>
            <a:endParaRPr lang="it-IT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0C75166-D1A2-4C2F-A287-45B10D2D0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586489" cy="3785419"/>
          </a:xfrm>
        </p:spPr>
        <p:txBody>
          <a:bodyPr>
            <a:normAutofit/>
          </a:bodyPr>
          <a:lstStyle/>
          <a:p>
            <a:r>
              <a:rPr lang="it-IT" sz="2400"/>
              <a:t> 1957 esperimento «cat 400»</a:t>
            </a:r>
          </a:p>
          <a:p>
            <a:r>
              <a:rPr lang="it-IT" sz="2400"/>
              <a:t> 1959 l’esperimento fu la conferma che la causa della malattia erano gli scarti della fabbrica </a:t>
            </a:r>
          </a:p>
          <a:p>
            <a:endParaRPr lang="it-IT" sz="24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13DC4D4-EE88-49DC-9E0B-F5C1918E8E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511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5095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25F1AB-A3B7-451D-9243-DF36CC2D2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Douglas </a:t>
            </a:r>
            <a:r>
              <a:rPr lang="it-IT" dirty="0" err="1"/>
              <a:t>Mc-Alpine</a:t>
            </a:r>
            <a:r>
              <a:rPr lang="it-IT" dirty="0"/>
              <a:t>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F0D997-4C36-4DCC-8D95-14357C730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3"/>
            <a:ext cx="5556069" cy="4525963"/>
          </a:xfrm>
        </p:spPr>
        <p:txBody>
          <a:bodyPr/>
          <a:lstStyle/>
          <a:p>
            <a:r>
              <a:rPr lang="it-IT" dirty="0"/>
              <a:t> tossicologo e farmacologo americano</a:t>
            </a:r>
          </a:p>
          <a:p>
            <a:r>
              <a:rPr lang="it-IT" dirty="0"/>
              <a:t> è il primo che mise i ricercatori sulla giusta strada, suggerendo che poteva essere il mercurio la causa della malattia</a:t>
            </a:r>
          </a:p>
        </p:txBody>
      </p:sp>
      <p:pic>
        <p:nvPicPr>
          <p:cNvPr id="16386" name="Picture 2" descr="Image result for mc alpine douglas minamata"/>
          <p:cNvPicPr>
            <a:picLocks noChangeAspect="1" noChangeArrowheads="1"/>
          </p:cNvPicPr>
          <p:nvPr/>
        </p:nvPicPr>
        <p:blipFill>
          <a:blip r:embed="rId2"/>
          <a:srcRect l="70955" t="11238" r="-106" b="19479"/>
          <a:stretch>
            <a:fillRect/>
          </a:stretch>
        </p:blipFill>
        <p:spPr bwMode="auto">
          <a:xfrm>
            <a:off x="7145384" y="1131946"/>
            <a:ext cx="4114799" cy="55030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138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414</Words>
  <Application>Microsoft Office PowerPoint</Application>
  <PresentationFormat>Widescreen</PresentationFormat>
  <Paragraphs>65</Paragraphs>
  <Slides>23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6" baseType="lpstr">
      <vt:lpstr>Arial</vt:lpstr>
      <vt:lpstr>Calibri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Chisso factory</vt:lpstr>
      <vt:lpstr>Malattia di Minamata </vt:lpstr>
      <vt:lpstr>Hajime Hosokawa</vt:lpstr>
      <vt:lpstr>Douglas Mc-Alpine </vt:lpstr>
      <vt:lpstr>Presentazione standard di PowerPoint</vt:lpstr>
      <vt:lpstr>Presentazione standard di PowerPoint</vt:lpstr>
      <vt:lpstr>IL MERCURIO NEL CAPELLO </vt:lpstr>
      <vt:lpstr>Presentazione standard di PowerPoint</vt:lpstr>
      <vt:lpstr>Presentazione standard di PowerPoint</vt:lpstr>
      <vt:lpstr>Presentazione standard di PowerPoint</vt:lpstr>
      <vt:lpstr>Perchè usiamo i capelli?</vt:lpstr>
      <vt:lpstr>FASI OPERATIVE</vt:lpstr>
      <vt:lpstr>Prelievo del campione </vt:lpstr>
      <vt:lpstr>Preparazione del campione </vt:lpstr>
      <vt:lpstr>Analisi del campione 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previtali</dc:creator>
  <cp:lastModifiedBy>aulamagna</cp:lastModifiedBy>
  <cp:revision>9</cp:revision>
  <dcterms:created xsi:type="dcterms:W3CDTF">2019-05-02T13:49:05Z</dcterms:created>
  <dcterms:modified xsi:type="dcterms:W3CDTF">2019-05-03T14:23:05Z</dcterms:modified>
</cp:coreProperties>
</file>